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1" r:id="rId3"/>
    <p:sldId id="283" r:id="rId4"/>
    <p:sldId id="260" r:id="rId5"/>
    <p:sldId id="261" r:id="rId6"/>
    <p:sldId id="266" r:id="rId7"/>
    <p:sldId id="257" r:id="rId8"/>
    <p:sldId id="262" r:id="rId9"/>
    <p:sldId id="263" r:id="rId10"/>
    <p:sldId id="265" r:id="rId11"/>
    <p:sldId id="282" r:id="rId12"/>
    <p:sldId id="270" r:id="rId13"/>
    <p:sldId id="258" r:id="rId14"/>
    <p:sldId id="264" r:id="rId15"/>
    <p:sldId id="272" r:id="rId16"/>
    <p:sldId id="281" r:id="rId17"/>
    <p:sldId id="280" r:id="rId18"/>
    <p:sldId id="259" r:id="rId19"/>
    <p:sldId id="268" r:id="rId20"/>
    <p:sldId id="269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>
        <p:scale>
          <a:sx n="69" d="100"/>
          <a:sy n="69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87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8515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86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5971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091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529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589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511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1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77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81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60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00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19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83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39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263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A2F05-658A-41A7-BCD1-9FB35749B228}" type="datetimeFigureOut">
              <a:rPr lang="es-ES" smtClean="0"/>
              <a:t>12/07/2021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0EE02-0D86-4A44-B6B0-EE9B856CC6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781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B32D9-1A56-404A-BD0A-3C4D60F50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5" y="450377"/>
            <a:ext cx="12010029" cy="2164139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ES" sz="7200" b="1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Showcard Gothic" panose="04020904020102020604" pitchFamily="82" charset="0"/>
              </a:rPr>
              <a:t>PRIMERA ENTREGA DEL MODELADO DE REQUISITOS</a:t>
            </a:r>
            <a:endParaRPr lang="es-ES" sz="84800" b="1" dirty="0">
              <a:solidFill>
                <a:schemeClr val="accent1">
                  <a:lumMod val="50000"/>
                </a:schemeClr>
              </a:solidFill>
              <a:latin typeface="Showcard Gothic" panose="04020904020102020604" pitchFamily="8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C84A13-2AFC-4F67-8D0E-FB3D4B7DF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221" y="2614516"/>
            <a:ext cx="4840406" cy="3544061"/>
          </a:xfrm>
          <a:noFill/>
        </p:spPr>
        <p:txBody>
          <a:bodyPr>
            <a:normAutofit fontScale="25000" lnSpcReduction="20000"/>
          </a:bodyPr>
          <a:lstStyle/>
          <a:p>
            <a:pPr algn="l"/>
            <a:r>
              <a:rPr lang="es-ES" sz="12800" dirty="0">
                <a:solidFill>
                  <a:schemeClr val="accent2">
                    <a:lumMod val="75000"/>
                  </a:schemeClr>
                </a:solidFill>
                <a:latin typeface="Stencil" panose="040409050D0802020404" pitchFamily="82" charset="0"/>
              </a:rPr>
              <a:t>INTEGRANTES: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Escobedo </a:t>
            </a: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Mescco,Angie</a:t>
            </a:r>
            <a:endParaRPr lang="es-ES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Guevara Ferro, Cristian Luis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Gutierrez</a:t>
            </a: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Daza, Gonzalo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Huillca Mozo, Bryan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Luna </a:t>
            </a: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Ccasani</a:t>
            </a: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Charlie Joel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Quispe </a:t>
            </a: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</a:t>
            </a: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Widmar</a:t>
            </a: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Raul</a:t>
            </a: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Quispe Palomino, </a:t>
            </a:r>
            <a:r>
              <a:rPr lang="es-ES" sz="9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Luiyi</a:t>
            </a: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Antony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Vega Centeno Olivera, Ronaldinho</a:t>
            </a:r>
          </a:p>
        </p:txBody>
      </p:sp>
    </p:spTree>
    <p:extLst>
      <p:ext uri="{BB962C8B-B14F-4D97-AF65-F5344CB8AC3E}">
        <p14:creationId xmlns:p14="http://schemas.microsoft.com/office/powerpoint/2010/main" val="255567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26F54-8722-47BC-8473-900519B1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78269" cy="437882"/>
          </a:xfrm>
        </p:spPr>
        <p:txBody>
          <a:bodyPr>
            <a:normAutofit fontScale="90000"/>
          </a:bodyPr>
          <a:lstStyle/>
          <a:p>
            <a:pPr algn="ctr"/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Diagrama SR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E8C9B-19DA-419E-B9FC-50F28C9B5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2"/>
            <a:ext cx="12192000" cy="68887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A1CA57-A620-4566-A7A2-1F426EA07902}"/>
              </a:ext>
            </a:extLst>
          </p:cNvPr>
          <p:cNvSpPr txBox="1"/>
          <p:nvPr/>
        </p:nvSpPr>
        <p:spPr>
          <a:xfrm>
            <a:off x="280116" y="218941"/>
            <a:ext cx="6098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SR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4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212904-CDD1-475F-A0E7-26C37CF88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272" y="639762"/>
            <a:ext cx="374765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Modelo elegido</a:t>
            </a:r>
            <a:endParaRPr lang="es-ES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330617F-63A4-40E0-9F97-F2BAF40F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8" y="1461709"/>
            <a:ext cx="10012149" cy="525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AC6979E-9638-4C44-A0BD-7FB3A7D3AE89}"/>
              </a:ext>
            </a:extLst>
          </p:cNvPr>
          <p:cNvSpPr txBox="1"/>
          <p:nvPr/>
        </p:nvSpPr>
        <p:spPr>
          <a:xfrm>
            <a:off x="4808097" y="172124"/>
            <a:ext cx="2370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TÉCNICAS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A03AF1-8DDF-4426-BCC3-6E154E867560}"/>
              </a:ext>
            </a:extLst>
          </p:cNvPr>
          <p:cNvSpPr txBox="1"/>
          <p:nvPr/>
        </p:nvSpPr>
        <p:spPr>
          <a:xfrm>
            <a:off x="695459" y="888642"/>
            <a:ext cx="1149654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TECNICA MIXTA DE PRIORIZACION DE REQUISITOS: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écnica  de 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MoScoW</a:t>
            </a:r>
            <a:endParaRPr lang="es-E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s-E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s-E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s-E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Won’t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s-E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écnica de </a:t>
            </a: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lasificación</a:t>
            </a:r>
          </a:p>
          <a:p>
            <a:endParaRPr lang="es-ES" sz="18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E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técnica de clasificación tiene como objetivo asignar un nivel de prioridad propio para cada requisito utilizando una técnica auxiliar</a:t>
            </a:r>
            <a:r>
              <a:rPr lang="es-E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Técnica de </a:t>
            </a:r>
            <a:r>
              <a:rPr lang="es-E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otación</a:t>
            </a:r>
          </a:p>
          <a:p>
            <a:pPr lvl="2"/>
            <a:r>
              <a:rPr lang="es-E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 técnica consiste en tomar un numero de requisitos y asignar esa misma cantidad de puntos 	para 	cada parte interesada y repartirlos entre los requisitos</a:t>
            </a:r>
            <a:r>
              <a:rPr lang="es-E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6B87BE-FE66-4A30-90D9-517DD83C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117" y="1590825"/>
            <a:ext cx="3166976" cy="1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0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3AA9B-CC29-4355-8D2E-33AA4300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272" y="215743"/>
            <a:ext cx="5381455" cy="1157602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BACKLOG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606952-5F6C-4962-A176-57DFEC933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627"/>
            <a:ext cx="10515600" cy="435133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Se determino las cinco tareas primordiales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207BBA-054D-439E-A786-4CF8F0FC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76" y="2230085"/>
            <a:ext cx="3419475" cy="9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7A451A-6CD5-4A4B-9081-3071770C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27" y="2230085"/>
            <a:ext cx="3390900" cy="94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22AEC77-4431-4912-BB05-89B13B6EC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304" y="2239610"/>
            <a:ext cx="3371850" cy="96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A3415C-CA5B-4EE9-978E-020FCA200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728" y="3955131"/>
            <a:ext cx="3913271" cy="2044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878727C-13A7-4022-90A1-A0551C02B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537" y="3941483"/>
            <a:ext cx="3712150" cy="2044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15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22B8A0-0330-4BD4-A643-04292C35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2D569-0408-4DC1-9759-F9A1AFDC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066" y="167425"/>
            <a:ext cx="6033868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PROTOTIPOS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795605" y="605008"/>
            <a:ext cx="178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Dir. Escuela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C432183-9156-4343-986F-13052B4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84" y="3943176"/>
            <a:ext cx="5607735" cy="28154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127D4F-94C1-4505-BF78-0ACCB66F1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" y="1042371"/>
            <a:ext cx="5596173" cy="2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1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795605" y="605008"/>
            <a:ext cx="178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Dir. Escuela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FC67AB-4F46-4ACF-848E-21FBCBFA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6" y="3848395"/>
            <a:ext cx="5741411" cy="28914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D78FED-8CF0-434B-8CA7-CE0A4FABE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1" y="974340"/>
            <a:ext cx="5741411" cy="29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9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795605" y="605008"/>
            <a:ext cx="178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AYUDANTE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57DA90-E223-486D-975D-BCE458A4B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1" t="48254" r="3735" b="3121"/>
          <a:stretch/>
        </p:blipFill>
        <p:spPr>
          <a:xfrm>
            <a:off x="3543868" y="3993755"/>
            <a:ext cx="5104263" cy="2814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85BF1C-A41A-49AE-87E1-03630B20E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48743" r="50840" b="2633"/>
          <a:stretch/>
        </p:blipFill>
        <p:spPr>
          <a:xfrm>
            <a:off x="6560802" y="1042579"/>
            <a:ext cx="5104263" cy="2814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9CA4FD-A26B-4F54-86D9-BC46DAF2E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1072" r="50861" b="51297"/>
          <a:stretch/>
        </p:blipFill>
        <p:spPr>
          <a:xfrm>
            <a:off x="618185" y="1098628"/>
            <a:ext cx="5104263" cy="2757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70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878E37F-1422-4DDA-A747-9C35A5EF6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241573" y="3794077"/>
            <a:ext cx="5622929" cy="2865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409384" y="181096"/>
            <a:ext cx="2852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COORDINADOR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1C2309-ADB9-4CBF-8F00-2288B16B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5"/>
          <a:stretch/>
        </p:blipFill>
        <p:spPr>
          <a:xfrm>
            <a:off x="409384" y="928784"/>
            <a:ext cx="5527393" cy="2865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16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4F229-2748-4B4A-86B4-0D10F0C6D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r="50000" b="50675"/>
          <a:stretch/>
        </p:blipFill>
        <p:spPr>
          <a:xfrm>
            <a:off x="479723" y="1238497"/>
            <a:ext cx="5194479" cy="2396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829BED-B313-41C6-92F9-CBA4B305B36D}"/>
              </a:ext>
            </a:extLst>
          </p:cNvPr>
          <p:cNvSpPr txBox="1"/>
          <p:nvPr/>
        </p:nvSpPr>
        <p:spPr>
          <a:xfrm>
            <a:off x="901521" y="398974"/>
            <a:ext cx="126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TUTOR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5F800-C9C0-4FA1-806C-0F6CF855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 r="1396" b="50675"/>
          <a:stretch/>
        </p:blipFill>
        <p:spPr>
          <a:xfrm>
            <a:off x="6517800" y="1238497"/>
            <a:ext cx="5194477" cy="2396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CF1A90-315E-4EBC-8644-5F292DE67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50964" r="51000"/>
          <a:stretch/>
        </p:blipFill>
        <p:spPr>
          <a:xfrm>
            <a:off x="3439234" y="4012441"/>
            <a:ext cx="5554639" cy="2627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3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A14E31-FC69-4D73-82DD-EBD34AD40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15" y="0"/>
            <a:ext cx="9285667" cy="700014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2EF57E3-306A-455A-9519-B7A45015627F}"/>
              </a:ext>
            </a:extLst>
          </p:cNvPr>
          <p:cNvSpPr txBox="1"/>
          <p:nvPr/>
        </p:nvSpPr>
        <p:spPr>
          <a:xfrm>
            <a:off x="-191068" y="3023020"/>
            <a:ext cx="32891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Resumen de la</a:t>
            </a:r>
          </a:p>
          <a:p>
            <a:pPr algn="ctr"/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documentación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7895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39A285-7DC4-415A-84E8-287499E6B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" b="50000"/>
          <a:stretch/>
        </p:blipFill>
        <p:spPr>
          <a:xfrm>
            <a:off x="672593" y="755082"/>
            <a:ext cx="6014810" cy="2755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0E16570-5E64-4634-85E7-F4F1BB358C75}"/>
              </a:ext>
            </a:extLst>
          </p:cNvPr>
          <p:cNvSpPr txBox="1"/>
          <p:nvPr/>
        </p:nvSpPr>
        <p:spPr>
          <a:xfrm>
            <a:off x="626645" y="95536"/>
            <a:ext cx="1420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TUTOR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C6FA41-B50C-4049-9A61-572647BB6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13"/>
          <a:stretch/>
        </p:blipFill>
        <p:spPr>
          <a:xfrm>
            <a:off x="5418161" y="3787188"/>
            <a:ext cx="6234206" cy="290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64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2D569-0408-4DC1-9759-F9A1AFDC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066" y="167425"/>
            <a:ext cx="6033868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PROTOTIPOS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77" y="1133341"/>
            <a:ext cx="8070761" cy="50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2D569-0408-4DC1-9759-F9A1AFDC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066" y="167425"/>
            <a:ext cx="6033868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PROTOTIPOS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795605" y="605008"/>
            <a:ext cx="178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AYUDANTE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9" y="1042579"/>
            <a:ext cx="4512757" cy="28204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3" y="1042579"/>
            <a:ext cx="4670738" cy="28387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70" y="3863052"/>
            <a:ext cx="4734702" cy="29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9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409384" y="181096"/>
            <a:ext cx="2852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COORDINADOR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2" y="888642"/>
            <a:ext cx="5337005" cy="33356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84" y="2744424"/>
            <a:ext cx="747816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6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41BF82-03AE-432F-BD7C-F258DCE6BAAA}"/>
              </a:ext>
            </a:extLst>
          </p:cNvPr>
          <p:cNvSpPr txBox="1"/>
          <p:nvPr/>
        </p:nvSpPr>
        <p:spPr>
          <a:xfrm>
            <a:off x="409384" y="181096"/>
            <a:ext cx="2852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COORDINADOR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2" y="965915"/>
            <a:ext cx="5431424" cy="33946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96" y="3807788"/>
            <a:ext cx="4993543" cy="30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3829BED-B313-41C6-92F9-CBA4B305B36D}"/>
              </a:ext>
            </a:extLst>
          </p:cNvPr>
          <p:cNvSpPr txBox="1"/>
          <p:nvPr/>
        </p:nvSpPr>
        <p:spPr>
          <a:xfrm>
            <a:off x="901521" y="398974"/>
            <a:ext cx="126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TUTOR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5" y="860639"/>
            <a:ext cx="4554828" cy="28467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53" y="860639"/>
            <a:ext cx="4786154" cy="28278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88" y="3826099"/>
            <a:ext cx="4851042" cy="30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42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0E16570-5E64-4634-85E7-F4F1BB358C75}"/>
              </a:ext>
            </a:extLst>
          </p:cNvPr>
          <p:cNvSpPr txBox="1"/>
          <p:nvPr/>
        </p:nvSpPr>
        <p:spPr>
          <a:xfrm>
            <a:off x="626645" y="95536"/>
            <a:ext cx="1420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TUTOR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2" y="708908"/>
            <a:ext cx="5768821" cy="36055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76" y="3187521"/>
            <a:ext cx="5872767" cy="36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6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D12188-9B53-4CCE-9F56-441BDE9A0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39" y="50085"/>
            <a:ext cx="8850235" cy="6666917"/>
          </a:xfrm>
        </p:spPr>
      </p:pic>
    </p:spTree>
    <p:extLst>
      <p:ext uri="{BB962C8B-B14F-4D97-AF65-F5344CB8AC3E}">
        <p14:creationId xmlns:p14="http://schemas.microsoft.com/office/powerpoint/2010/main" val="349807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D18A9-4CB0-46B5-8937-A3E5806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45" y="287040"/>
            <a:ext cx="10238704" cy="1248452"/>
          </a:xfrm>
        </p:spPr>
        <p:txBody>
          <a:bodyPr>
            <a:noAutofit/>
          </a:bodyPr>
          <a:lstStyle/>
          <a:p>
            <a:pPr algn="ctr"/>
            <a:r>
              <a:rPr lang="es-ES" sz="44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BOSQUEJO INICIAL DE REQUISITOS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E52F680F-D192-4D80-B7EB-7BE984275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173954"/>
              </p:ext>
            </p:extLst>
          </p:nvPr>
        </p:nvGraphicFramePr>
        <p:xfrm>
          <a:off x="171716" y="1923701"/>
          <a:ext cx="11848563" cy="45107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63322">
                  <a:extLst>
                    <a:ext uri="{9D8B030D-6E8A-4147-A177-3AD203B41FA5}">
                      <a16:colId xmlns:a16="http://schemas.microsoft.com/office/drawing/2014/main" val="3204893002"/>
                    </a:ext>
                  </a:extLst>
                </a:gridCol>
                <a:gridCol w="1485241">
                  <a:extLst>
                    <a:ext uri="{9D8B030D-6E8A-4147-A177-3AD203B41FA5}">
                      <a16:colId xmlns:a16="http://schemas.microsoft.com/office/drawing/2014/main" val="1601982618"/>
                    </a:ext>
                  </a:extLst>
                </a:gridCol>
              </a:tblGrid>
              <a:tr h="434416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PRIORIDAD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95000"/>
                  </a:ext>
                </a:extLst>
              </a:tr>
              <a:tr h="749813">
                <a:tc>
                  <a:txBody>
                    <a:bodyPr/>
                    <a:lstStyle/>
                    <a:p>
                      <a:pPr algn="l"/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 Programa de Tutoría es de carácter obligatorio para los estudiantes que han desaprobado por segunda vez una asignatura (Art. 9°)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29369"/>
                  </a:ext>
                </a:extLst>
              </a:tr>
              <a:tr h="434416">
                <a:tc>
                  <a:txBody>
                    <a:bodyPr/>
                    <a:lstStyle/>
                    <a:p>
                      <a:pPr algn="l"/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Identificar a los alumnos que se encuentren en riesgo académico. (Art. 27)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56931"/>
                  </a:ext>
                </a:extLst>
              </a:tr>
              <a:tr h="1392511">
                <a:tc>
                  <a:txBody>
                    <a:bodyPr/>
                    <a:lstStyle/>
                    <a:p>
                      <a:pPr algn="l"/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Determinar y seleccionar en coordinación con el Decano de la Facultad la cantidad necesaria de Docentes Tutores para cada semestre académico, teniendo en cuenta que cada Docente Tutor tendrá a su cargo el asesoramiento de un número proporcional de estudiantes en riesgo académico. .(Art. 17 b)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22228"/>
                  </a:ext>
                </a:extLst>
              </a:tr>
              <a:tr h="749813">
                <a:tc>
                  <a:txBody>
                    <a:bodyPr/>
                    <a:lstStyle/>
                    <a:p>
                      <a:pPr algn="l"/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Registrar los informes de los tutores del estado situacional de cada uno de los estudiantes con riesgo académico que tienen a su cargo. (Art. 23 inciso g).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64024"/>
                  </a:ext>
                </a:extLst>
              </a:tr>
              <a:tr h="749813">
                <a:tc>
                  <a:txBody>
                    <a:bodyPr/>
                    <a:lstStyle/>
                    <a:p>
                      <a:pPr algn="l"/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Establecer la obligatoriedad de la tutoría para los estudiantes que desaprobaron por segunda vez una asignatura (Art. 9)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88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05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C2C6C0B-21A4-49D7-92E6-3C432511C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975641"/>
              </p:ext>
            </p:extLst>
          </p:nvPr>
        </p:nvGraphicFramePr>
        <p:xfrm>
          <a:off x="645016" y="1777285"/>
          <a:ext cx="10881576" cy="33876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14531">
                  <a:extLst>
                    <a:ext uri="{9D8B030D-6E8A-4147-A177-3AD203B41FA5}">
                      <a16:colId xmlns:a16="http://schemas.microsoft.com/office/drawing/2014/main" val="480284784"/>
                    </a:ext>
                  </a:extLst>
                </a:gridCol>
                <a:gridCol w="1567045">
                  <a:extLst>
                    <a:ext uri="{9D8B030D-6E8A-4147-A177-3AD203B41FA5}">
                      <a16:colId xmlns:a16="http://schemas.microsoft.com/office/drawing/2014/main" val="3439044065"/>
                    </a:ext>
                  </a:extLst>
                </a:gridCol>
              </a:tblGrid>
              <a:tr h="391300">
                <a:tc>
                  <a:txBody>
                    <a:bodyPr/>
                    <a:lstStyle/>
                    <a:p>
                      <a:r>
                        <a:rPr lang="es-ES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PRIORIDAD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43087"/>
                  </a:ext>
                </a:extLst>
              </a:tr>
              <a:tr h="391300"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 debe otorgar a los Estudiantes Ayudantes de Tutoría (Art. 14°)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349832"/>
                  </a:ext>
                </a:extLst>
              </a:tr>
              <a:tr h="964848">
                <a:tc>
                  <a:txBody>
                    <a:bodyPr/>
                    <a:lstStyle/>
                    <a:p>
                      <a:r>
                        <a:rPr lang="es-E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Los usuarios(tutores) tienen que recibir todo la información de los docentes que imparten asignaturas a sus estudiantes tutorados.(Art. 13° Funciones del Tutor Académico - Inc. 1 - Pág.5)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78163"/>
                  </a:ext>
                </a:extLst>
              </a:tr>
              <a:tr h="964848"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Monitorear(Visualizar promedios parciales) el desempeño académico del estudiante que se encuentra en riesgo académico durante el periodo académico correspondiente. (Art 11 inciso c 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33794"/>
                  </a:ext>
                </a:extLst>
              </a:tr>
              <a:tr h="675394">
                <a:tc>
                  <a:txBody>
                    <a:bodyPr/>
                    <a:lstStyle/>
                    <a:p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</a:rPr>
                        <a:t>Proporcionar a cada Docente Tutor el Avance Curricular de los estudiantes en riesgo académico que se encuentran bajo su tutoría.(Art 20 inciso a)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57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05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57464-19E8-4591-87EB-DD15AF3C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084" y="312914"/>
            <a:ext cx="10467831" cy="907801"/>
          </a:xfrm>
          <a:noFill/>
        </p:spPr>
        <p:txBody>
          <a:bodyPr>
            <a:noAutofit/>
          </a:bodyPr>
          <a:lstStyle/>
          <a:p>
            <a:pPr algn="l"/>
            <a:r>
              <a:rPr lang="es-ES" sz="4400" b="1" dirty="0">
                <a:solidFill>
                  <a:schemeClr val="accent5">
                    <a:lumMod val="50000"/>
                  </a:schemeClr>
                </a:solidFill>
                <a:latin typeface="Stencil" panose="040409050D0802020404" pitchFamily="82" charset="0"/>
              </a:rPr>
              <a:t>Bosquejo inicial de casos de usos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D37B12-5C00-4E74-92CB-74AD65D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06" y="1402350"/>
            <a:ext cx="9334434" cy="5088145"/>
          </a:xfrm>
          <a:prstGeom prst="rect">
            <a:avLst/>
          </a:prstGeom>
          <a:ln w="228600" cap="sq" cmpd="thickThin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6988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D9C1B-0500-4AF1-9CE9-B979F853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679" y="142175"/>
            <a:ext cx="3690682" cy="1113420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5B841-D6E9-4D22-8A9A-29BF85BB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11" y="1283282"/>
            <a:ext cx="10773178" cy="138416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el desarrollo del diseño de los requerimientos se uso la notación grafica de sintaxis i* la cual usamos las siguientes herramientas:</a:t>
            </a:r>
          </a:p>
          <a:p>
            <a:pPr marL="0" indent="0">
              <a:buNone/>
            </a:pPr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ACTORES: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16C05C-EACC-4D5C-8DA8-5021F354452E}"/>
              </a:ext>
            </a:extLst>
          </p:cNvPr>
          <p:cNvSpPr/>
          <p:nvPr/>
        </p:nvSpPr>
        <p:spPr>
          <a:xfrm>
            <a:off x="1911724" y="2688667"/>
            <a:ext cx="7204978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Entidades activas que realizan acciones.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138DCB-EB07-4AFF-9458-AC04C858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5192" y="2743259"/>
            <a:ext cx="1038342" cy="9535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6E53E32-5C61-4511-BF69-B02FD2AE27D1}"/>
              </a:ext>
            </a:extLst>
          </p:cNvPr>
          <p:cNvSpPr/>
          <p:nvPr/>
        </p:nvSpPr>
        <p:spPr>
          <a:xfrm>
            <a:off x="1911724" y="3969285"/>
            <a:ext cx="7204980" cy="10586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Caracterización abstracta del comportamiento de un actor.</a:t>
            </a:r>
            <a:endParaRPr lang="es-P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13CF02-557F-4E1D-8302-CACBCFD3F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840" y="4063759"/>
            <a:ext cx="973632" cy="9429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CE89754-C02B-4D86-9C95-9145D9A0EF81}"/>
              </a:ext>
            </a:extLst>
          </p:cNvPr>
          <p:cNvSpPr/>
          <p:nvPr/>
        </p:nvSpPr>
        <p:spPr>
          <a:xfrm>
            <a:off x="1911723" y="5180437"/>
            <a:ext cx="7204979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Actor con manifestaciones físicas concretas, como un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individuo humano.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F1E94E-1482-46E9-8118-CB44F781B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191" y1="18182" x2="53191" y2="18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4594" y="5219623"/>
            <a:ext cx="987878" cy="10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7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4554C-CAFD-48E2-8104-51123EC0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74" y="477154"/>
            <a:ext cx="1738723" cy="549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ELEMENTOS:</a:t>
            </a:r>
            <a:endParaRPr lang="es-ES" sz="11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7564A4E-1BFA-45E1-9937-EEF93572352B}"/>
              </a:ext>
            </a:extLst>
          </p:cNvPr>
          <p:cNvSpPr/>
          <p:nvPr/>
        </p:nvSpPr>
        <p:spPr>
          <a:xfrm>
            <a:off x="504356" y="1107386"/>
            <a:ext cx="5305039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			</a:t>
            </a:r>
            <a:r>
              <a:rPr lang="es-ES" sz="1600" dirty="0">
                <a:solidFill>
                  <a:schemeClr val="bg1"/>
                </a:solidFill>
              </a:rPr>
              <a:t>Representa la intención de un actor.</a:t>
            </a:r>
            <a:endParaRPr lang="es-P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A17FDB5-7830-4600-B6B1-04C4487F1D06}"/>
              </a:ext>
            </a:extLst>
          </p:cNvPr>
          <p:cNvSpPr/>
          <p:nvPr/>
        </p:nvSpPr>
        <p:spPr>
          <a:xfrm>
            <a:off x="6221666" y="2592846"/>
            <a:ext cx="5874797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s-ES" sz="1600" dirty="0">
                <a:solidFill>
                  <a:schemeClr val="bg1"/>
                </a:solidFill>
              </a:rPr>
              <a:t>Son metas blandas que no están bien 				definidas</a:t>
            </a:r>
            <a:r>
              <a:rPr lang="es-PE" sz="1600" dirty="0">
                <a:solidFill>
                  <a:schemeClr val="bg1"/>
                </a:solidFill>
              </a:rPr>
              <a:t>.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7D0351-3DB9-4BCA-A838-DEAF685D2790}"/>
              </a:ext>
            </a:extLst>
          </p:cNvPr>
          <p:cNvSpPr/>
          <p:nvPr/>
        </p:nvSpPr>
        <p:spPr>
          <a:xfrm>
            <a:off x="6200022" y="1107386"/>
            <a:ext cx="5910090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			</a:t>
            </a:r>
            <a:r>
              <a:rPr lang="es-ES" sz="1600" dirty="0">
                <a:solidFill>
                  <a:schemeClr val="bg1"/>
                </a:solidFill>
              </a:rPr>
              <a:t>El actor desea realizar una tarea especifica.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9A00D0-8ED9-4531-9B8D-1E332DCE2712}"/>
              </a:ext>
            </a:extLst>
          </p:cNvPr>
          <p:cNvSpPr/>
          <p:nvPr/>
        </p:nvSpPr>
        <p:spPr>
          <a:xfrm>
            <a:off x="504356" y="2592846"/>
            <a:ext cx="5305039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>
                <a:solidFill>
                  <a:schemeClr val="bg1"/>
                </a:solidFill>
              </a:rPr>
              <a:t>			</a:t>
            </a:r>
            <a:r>
              <a:rPr lang="es-ES" sz="1600" dirty="0">
                <a:solidFill>
                  <a:schemeClr val="bg1"/>
                </a:solidFill>
              </a:rPr>
              <a:t>El actor desea la provisión de alguna 			entidad, física o informativa.</a:t>
            </a:r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B4F3635-469E-4F4F-ACE9-C2EFC56C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356" y="1187629"/>
            <a:ext cx="1280037" cy="8843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9C438F-83FB-4AA4-941D-D72427603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344" y="2765585"/>
            <a:ext cx="887715" cy="7467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887920-7B31-47C1-A0BB-DB160BCB4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88000" l="7767" r="90291">
                        <a14:foregroundMark x1="91262" y1="49333" x2="91262" y2="49333"/>
                        <a14:foregroundMark x1="7767" y1="61333" x2="7767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6730" y="2699164"/>
            <a:ext cx="940123" cy="8796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DD70689-BCCA-4127-B406-E9555885E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2607" y="1107386"/>
            <a:ext cx="1079777" cy="99332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D0D64581-178E-41A0-BBD4-24C7B7B8656E}"/>
              </a:ext>
            </a:extLst>
          </p:cNvPr>
          <p:cNvSpPr/>
          <p:nvPr/>
        </p:nvSpPr>
        <p:spPr>
          <a:xfrm>
            <a:off x="504356" y="4703055"/>
            <a:ext cx="5305039" cy="1044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			</a:t>
            </a:r>
            <a:r>
              <a:rPr lang="es-ES" sz="1600" dirty="0">
                <a:solidFill>
                  <a:schemeClr val="bg1"/>
                </a:solidFill>
              </a:rPr>
              <a:t> Enlace de dependencia.</a:t>
            </a:r>
            <a:endParaRPr lang="es-PE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113C7EC-E2A4-43A5-AEB0-3D92235DBC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542" y="4863543"/>
            <a:ext cx="971551" cy="7239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3530B968-723E-4C71-BFA0-CF579BD3FB8B}"/>
              </a:ext>
            </a:extLst>
          </p:cNvPr>
          <p:cNvSpPr/>
          <p:nvPr/>
        </p:nvSpPr>
        <p:spPr>
          <a:xfrm>
            <a:off x="6246622" y="4590942"/>
            <a:ext cx="5849841" cy="1238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>
                <a:solidFill>
                  <a:schemeClr val="bg1"/>
                </a:solidFill>
              </a:rPr>
              <a:t>			Limites intencionales de un actor.</a:t>
            </a:r>
            <a:endParaRPr lang="es-PE" sz="16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6562B78-0A46-40F5-8342-547E1E7EFECC}"/>
              </a:ext>
            </a:extLst>
          </p:cNvPr>
          <p:cNvSpPr txBox="1"/>
          <p:nvPr/>
        </p:nvSpPr>
        <p:spPr>
          <a:xfrm>
            <a:off x="6271039" y="3784662"/>
            <a:ext cx="131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LIMITES: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E8D482-8013-4B6A-A483-5C8227AEB391}"/>
              </a:ext>
            </a:extLst>
          </p:cNvPr>
          <p:cNvSpPr txBox="1"/>
          <p:nvPr/>
        </p:nvSpPr>
        <p:spPr>
          <a:xfrm>
            <a:off x="602474" y="3837981"/>
            <a:ext cx="2027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ASOCIACIONES: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4298657-791E-43B2-83E0-05088D000F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92208" l="4783" r="92609">
                        <a14:foregroundMark x1="35217" y1="32900" x2="35217" y2="32900"/>
                        <a14:foregroundMark x1="31739" y1="25974" x2="31739" y2="25974"/>
                        <a14:foregroundMark x1="23043" y1="13853" x2="23043" y2="13853"/>
                        <a14:foregroundMark x1="18696" y1="11255" x2="14348" y2="26840"/>
                        <a14:foregroundMark x1="5652" y1="24242" x2="5652" y2="24242"/>
                        <a14:foregroundMark x1="92609" y1="54113" x2="92609" y2="54113"/>
                        <a14:foregroundMark x1="51739" y1="88745" x2="51739" y2="88745"/>
                        <a14:foregroundMark x1="52609" y1="92208" x2="52609" y2="92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4606" y="4548042"/>
            <a:ext cx="1454025" cy="13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7BED812-C1DC-478A-B28C-A67A5407B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51549" y="3276599"/>
            <a:ext cx="1096851" cy="10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667889-F09D-4307-B390-945E942B4B7C}"/>
              </a:ext>
            </a:extLst>
          </p:cNvPr>
          <p:cNvSpPr txBox="1"/>
          <p:nvPr/>
        </p:nvSpPr>
        <p:spPr>
          <a:xfrm>
            <a:off x="255430" y="1"/>
            <a:ext cx="3015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Showcard Gothic" panose="04020904020102020604" pitchFamily="82" charset="0"/>
              </a:rPr>
              <a:t>Diagrama SD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9CAF3B-280D-43DA-8745-6570F0C3F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6E25BBA-01B8-4748-B28E-6AE5988545C0}"/>
              </a:ext>
            </a:extLst>
          </p:cNvPr>
          <p:cNvSpPr txBox="1"/>
          <p:nvPr/>
        </p:nvSpPr>
        <p:spPr>
          <a:xfrm>
            <a:off x="255430" y="203102"/>
            <a:ext cx="7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SD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7073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808</TotalTime>
  <Words>579</Words>
  <Application>Microsoft Office PowerPoint</Application>
  <PresentationFormat>Panorámica</PresentationFormat>
  <Paragraphs>90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Bahnschrift SemiBold Condensed</vt:lpstr>
      <vt:lpstr>Berlin Sans FB Demi</vt:lpstr>
      <vt:lpstr>Century Gothic</vt:lpstr>
      <vt:lpstr>Showcard Gothic</vt:lpstr>
      <vt:lpstr>Stencil</vt:lpstr>
      <vt:lpstr>Times New Roman</vt:lpstr>
      <vt:lpstr>Wingdings</vt:lpstr>
      <vt:lpstr>Estela de condensación</vt:lpstr>
      <vt:lpstr>PRIMERA ENTREGA DEL MODELADO DE REQUISITOS</vt:lpstr>
      <vt:lpstr>Presentación de PowerPoint</vt:lpstr>
      <vt:lpstr>Presentación de PowerPoint</vt:lpstr>
      <vt:lpstr>BOSQUEJO INICIAL DE REQUISITOS</vt:lpstr>
      <vt:lpstr>Presentación de PowerPoint</vt:lpstr>
      <vt:lpstr>Bosquejo inicial de casos de usos</vt:lpstr>
      <vt:lpstr>DISEÑO</vt:lpstr>
      <vt:lpstr>Presentación de PowerPoint</vt:lpstr>
      <vt:lpstr>Presentación de PowerPoint</vt:lpstr>
      <vt:lpstr>Diagrama SR</vt:lpstr>
      <vt:lpstr>Modelo elegido</vt:lpstr>
      <vt:lpstr>Presentación de PowerPoint</vt:lpstr>
      <vt:lpstr>BACKLOG</vt:lpstr>
      <vt:lpstr>Presentación de PowerPoint</vt:lpstr>
      <vt:lpstr>PROTOTIPOS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PROTOTIPOS</vt:lpstr>
      <vt:lpstr>PROTOTIPOS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PRIMERA ENTREGA DEL MODELADO DE REQUISITOS</dc:title>
  <dc:creator>Cristian Guevara Ferro</dc:creator>
  <cp:lastModifiedBy>Widmar Raúl León Quispe</cp:lastModifiedBy>
  <cp:revision>38</cp:revision>
  <dcterms:created xsi:type="dcterms:W3CDTF">2021-07-12T01:52:39Z</dcterms:created>
  <dcterms:modified xsi:type="dcterms:W3CDTF">2021-07-12T21:50:53Z</dcterms:modified>
</cp:coreProperties>
</file>